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81"/>
    <p:restoredTop sz="91545"/>
  </p:normalViewPr>
  <p:slideViewPr>
    <p:cSldViewPr snapToGrid="0" snapToObjects="1">
      <p:cViewPr varScale="1">
        <p:scale>
          <a:sx n="119" d="100"/>
          <a:sy n="119" d="100"/>
        </p:scale>
        <p:origin x="1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26890" y="4019051"/>
            <a:ext cx="3535510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 anchor="ctr">
            <a:normAutofit lnSpcReduction="10000"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The Coding Bootcamp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32358" y="6411721"/>
            <a:ext cx="3917513" cy="486922"/>
            <a:chOff x="0" y="0"/>
            <a:chExt cx="3917511" cy="486921"/>
          </a:xfrm>
        </p:grpSpPr>
        <p:pic>
          <p:nvPicPr>
            <p:cNvPr id="5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945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92757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6329180" y="6247131"/>
            <a:ext cx="224020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Git’n Pro with HTML/CSS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Collaborative Coding</a:t>
            </a:r>
          </a:p>
        </p:txBody>
      </p:sp>
      <p:pic>
        <p:nvPicPr>
          <p:cNvPr id="240" name="image5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282"/>
            <a:ext cx="9144000" cy="447891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52398" y="4952999"/>
            <a:ext cx="8882745" cy="1239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The Team’s Task</a:t>
            </a:r>
          </a:p>
        </p:txBody>
      </p:sp>
      <p:sp>
        <p:nvSpPr>
          <p:cNvPr id="245" name="Shape 245"/>
          <p:cNvSpPr/>
          <p:nvPr/>
        </p:nvSpPr>
        <p:spPr>
          <a:xfrm>
            <a:off x="3508028" y="3249928"/>
            <a:ext cx="212794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Programming Team: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4DD046-0E04-3B43-9897-7EE5072E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8" y="3859526"/>
            <a:ext cx="1828800" cy="165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AF1D15-095D-5D46-A85D-8763A7F8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20" y="3895264"/>
            <a:ext cx="1038564" cy="1507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160A64-1A40-8C41-AE14-423180AB5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986" y="3895264"/>
            <a:ext cx="1389447" cy="1667336"/>
          </a:xfrm>
          <a:prstGeom prst="rect">
            <a:avLst/>
          </a:prstGeom>
        </p:spPr>
      </p:pic>
      <p:sp>
        <p:nvSpPr>
          <p:cNvPr id="11" name="Shape 254">
            <a:extLst>
              <a:ext uri="{FF2B5EF4-FFF2-40B4-BE49-F238E27FC236}">
                <a16:creationId xmlns:a16="http://schemas.microsoft.com/office/drawing/2014/main" id="{805967A5-D228-9F4C-A705-158064AE9D94}"/>
              </a:ext>
            </a:extLst>
          </p:cNvPr>
          <p:cNvSpPr/>
          <p:nvPr/>
        </p:nvSpPr>
        <p:spPr>
          <a:xfrm>
            <a:off x="1251220" y="5687174"/>
            <a:ext cx="1071764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Angelou</a:t>
            </a:r>
            <a:endParaRPr dirty="0"/>
          </a:p>
        </p:txBody>
      </p:sp>
      <p:sp>
        <p:nvSpPr>
          <p:cNvPr id="12" name="Shape 254">
            <a:extLst>
              <a:ext uri="{FF2B5EF4-FFF2-40B4-BE49-F238E27FC236}">
                <a16:creationId xmlns:a16="http://schemas.microsoft.com/office/drawing/2014/main" id="{86A3EB7B-B61D-B34E-8091-69AC737DAC01}"/>
              </a:ext>
            </a:extLst>
          </p:cNvPr>
          <p:cNvSpPr/>
          <p:nvPr/>
        </p:nvSpPr>
        <p:spPr>
          <a:xfrm>
            <a:off x="4036116" y="5687174"/>
            <a:ext cx="970775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 Sexton</a:t>
            </a:r>
            <a:endParaRPr dirty="0"/>
          </a:p>
        </p:txBody>
      </p:sp>
      <p:sp>
        <p:nvSpPr>
          <p:cNvPr id="13" name="Shape 254">
            <a:extLst>
              <a:ext uri="{FF2B5EF4-FFF2-40B4-BE49-F238E27FC236}">
                <a16:creationId xmlns:a16="http://schemas.microsoft.com/office/drawing/2014/main" id="{4B04E8BC-C2B0-F645-A59E-3DCB60A92CF5}"/>
              </a:ext>
            </a:extLst>
          </p:cNvPr>
          <p:cNvSpPr/>
          <p:nvPr/>
        </p:nvSpPr>
        <p:spPr>
          <a:xfrm>
            <a:off x="6889827" y="5712850"/>
            <a:ext cx="113428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 Scott Heron</a:t>
            </a:r>
            <a:endParaRPr dirty="0"/>
          </a:p>
        </p:txBody>
      </p:sp>
      <p:sp>
        <p:nvSpPr>
          <p:cNvPr id="15" name="Shape 244">
            <a:extLst>
              <a:ext uri="{FF2B5EF4-FFF2-40B4-BE49-F238E27FC236}">
                <a16:creationId xmlns:a16="http://schemas.microsoft.com/office/drawing/2014/main" id="{232C9FAF-6CBE-5B4B-B08B-B440CFFF0768}"/>
              </a:ext>
            </a:extLst>
          </p:cNvPr>
          <p:cNvSpPr/>
          <p:nvPr/>
        </p:nvSpPr>
        <p:spPr>
          <a:xfrm>
            <a:off x="911982" y="1370330"/>
            <a:ext cx="757405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Task:  </a:t>
            </a:r>
            <a:r>
              <a:rPr lang="en-US" dirty="0"/>
              <a:t>Make a list of creative works you’ve written in the past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Maya</a:t>
            </a:r>
            <a:r>
              <a:rPr dirty="0"/>
              <a:t> &amp; </a:t>
            </a:r>
            <a:r>
              <a:rPr lang="en-US" dirty="0"/>
              <a:t>Gil</a:t>
            </a:r>
            <a:r>
              <a:rPr dirty="0"/>
              <a:t> make their edits</a:t>
            </a:r>
          </a:p>
        </p:txBody>
      </p:sp>
      <p:sp>
        <p:nvSpPr>
          <p:cNvPr id="252" name="Shape 252"/>
          <p:cNvSpPr/>
          <p:nvPr/>
        </p:nvSpPr>
        <p:spPr>
          <a:xfrm flipV="1">
            <a:off x="2057399" y="1499176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5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896990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2543174" y="1222177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Programming</a:t>
            </a:r>
            <a:r>
              <a:rPr dirty="0"/>
              <a:t> Away…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2085974" y="4746998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666999" y="4441533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Programming Away…</a:t>
            </a:r>
          </a:p>
        </p:txBody>
      </p:sp>
      <p:pic>
        <p:nvPicPr>
          <p:cNvPr id="2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3700224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4104472" y="2515763"/>
            <a:ext cx="177227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Version</a:t>
            </a:r>
          </a:p>
        </p:txBody>
      </p:sp>
      <p:sp>
        <p:nvSpPr>
          <p:cNvPr id="259" name="Shape 259"/>
          <p:cNvSpPr/>
          <p:nvPr/>
        </p:nvSpPr>
        <p:spPr>
          <a:xfrm>
            <a:off x="4272356" y="5359313"/>
            <a:ext cx="150297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Version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86FB79-732B-0141-991D-6D396584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39" y="1580082"/>
            <a:ext cx="1038564" cy="1507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9969F5-4A52-554A-97B9-58FBDF9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55" y="4525645"/>
            <a:ext cx="1389447" cy="16673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dirty="0"/>
              <a:t>Different Solutions</a:t>
            </a:r>
          </a:p>
        </p:txBody>
      </p:sp>
      <p:sp>
        <p:nvSpPr>
          <p:cNvPr id="265" name="Shape 265"/>
          <p:cNvSpPr/>
          <p:nvPr/>
        </p:nvSpPr>
        <p:spPr>
          <a:xfrm>
            <a:off x="112848" y="1250974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266" name="Shape 266"/>
          <p:cNvSpPr/>
          <p:nvPr/>
        </p:nvSpPr>
        <p:spPr>
          <a:xfrm>
            <a:off x="5212253" y="1250974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grpSp>
        <p:nvGrpSpPr>
          <p:cNvPr id="269" name="Group 269"/>
          <p:cNvGrpSpPr/>
          <p:nvPr/>
        </p:nvGrpSpPr>
        <p:grpSpPr>
          <a:xfrm>
            <a:off x="3416416" y="804385"/>
            <a:ext cx="1849605" cy="1399492"/>
            <a:chOff x="0" y="0"/>
            <a:chExt cx="1849603" cy="1399491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1849604" cy="1399492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/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78817" y="387326"/>
              <a:ext cx="1491970" cy="624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/>
              <a:r>
                <a:rPr dirty="0"/>
                <a:t>        Different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E6876CB-C2D9-F34B-A67C-299C3D56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3" y="2829300"/>
            <a:ext cx="1611059" cy="233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1586E5-D67C-7E4D-BAD5-266FE596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128" y="282930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Resolution</a:t>
            </a:r>
          </a:p>
        </p:txBody>
      </p:sp>
      <p:sp>
        <p:nvSpPr>
          <p:cNvPr id="274" name="Shape 274"/>
          <p:cNvSpPr/>
          <p:nvPr/>
        </p:nvSpPr>
        <p:spPr>
          <a:xfrm>
            <a:off x="5880475" y="2181568"/>
            <a:ext cx="319410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“Let’s settle on this…”</a:t>
            </a:r>
          </a:p>
        </p:txBody>
      </p:sp>
      <p:sp>
        <p:nvSpPr>
          <p:cNvPr id="275" name="Shape 275"/>
          <p:cNvSpPr/>
          <p:nvPr/>
        </p:nvSpPr>
        <p:spPr>
          <a:xfrm>
            <a:off x="5492748" y="2601688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&lt;</a:t>
            </a:r>
            <a:r>
              <a:rPr dirty="0" err="1"/>
              <a:t>ul</a:t>
            </a:r>
            <a:r>
              <a:rPr dirty="0"/>
              <a:t>&gt; </a:t>
            </a:r>
          </a:p>
          <a:p>
            <a:pPr>
              <a:defRPr sz="2400"/>
            </a:pPr>
            <a:r>
              <a:rPr dirty="0"/>
              <a:t>    &lt;li&gt;</a:t>
            </a:r>
            <a:r>
              <a:rPr lang="en-US" dirty="0"/>
              <a:t>Poems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Albums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Songs</a:t>
            </a:r>
            <a:r>
              <a:rPr dirty="0"/>
              <a:t>&lt;/li&gt;</a:t>
            </a:r>
          </a:p>
          <a:p>
            <a:pPr>
              <a:defRPr sz="2400"/>
            </a:pPr>
            <a:r>
              <a:rPr dirty="0"/>
              <a:t>&lt;/</a:t>
            </a:r>
            <a:r>
              <a:rPr dirty="0" err="1"/>
              <a:t>ul</a:t>
            </a:r>
            <a:r>
              <a:rPr dirty="0"/>
              <a:t>&gt;</a:t>
            </a:r>
          </a:p>
        </p:txBody>
      </p:sp>
      <p:sp>
        <p:nvSpPr>
          <p:cNvPr id="278" name="Shape 278"/>
          <p:cNvSpPr/>
          <p:nvPr/>
        </p:nvSpPr>
        <p:spPr>
          <a:xfrm>
            <a:off x="4164507" y="2597322"/>
            <a:ext cx="1337314" cy="641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9" name="Shape 279"/>
          <p:cNvSpPr/>
          <p:nvPr/>
        </p:nvSpPr>
        <p:spPr>
          <a:xfrm flipV="1">
            <a:off x="4163155" y="3555998"/>
            <a:ext cx="1338667" cy="58713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BE7257-6DBE-E849-88E8-3D6F763C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23EFB0-B35B-7749-8C68-AE33715C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id="{A68C194D-4F2F-EC40-8A29-CF12D1A4099C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id="{03B2C636-53CA-EE48-A020-21874B8EF078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writes her own stuff…</a:t>
            </a:r>
            <a:endParaRPr dirty="0"/>
          </a:p>
        </p:txBody>
      </p:sp>
      <p:sp>
        <p:nvSpPr>
          <p:cNvPr id="283" name="Shape 283"/>
          <p:cNvSpPr/>
          <p:nvPr/>
        </p:nvSpPr>
        <p:spPr>
          <a:xfrm>
            <a:off x="2490478" y="2857357"/>
            <a:ext cx="450722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6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CA61D-B853-AD4E-8455-53993AA2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6" y="2603498"/>
            <a:ext cx="1828800" cy="165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48D72F-C490-074E-B420-B5C3BB44675C}"/>
              </a:ext>
            </a:extLst>
          </p:cNvPr>
          <p:cNvSpPr/>
          <p:nvPr/>
        </p:nvSpPr>
        <p:spPr>
          <a:xfrm>
            <a:off x="2286000" y="245950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00" y="-1"/>
            <a:ext cx="6368374" cy="6538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Anne overwrites work of her teammates…</a:t>
            </a:r>
            <a:endParaRPr dirty="0"/>
          </a:p>
        </p:txBody>
      </p:sp>
      <p:sp>
        <p:nvSpPr>
          <p:cNvPr id="287" name="Shape 287"/>
          <p:cNvSpPr/>
          <p:nvPr/>
        </p:nvSpPr>
        <p:spPr>
          <a:xfrm>
            <a:off x="3665682" y="1199264"/>
            <a:ext cx="3668115" cy="178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Delete. Delete. Delete.</a:t>
            </a:r>
          </a:p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</a:t>
            </a:r>
          </a:p>
        </p:txBody>
      </p:sp>
      <p:sp>
        <p:nvSpPr>
          <p:cNvPr id="288" name="Shape 288"/>
          <p:cNvSpPr/>
          <p:nvPr/>
        </p:nvSpPr>
        <p:spPr>
          <a:xfrm>
            <a:off x="5389283" y="3715329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</a:t>
            </a:r>
            <a:r>
              <a:rPr lang="en-US" sz="2400" dirty="0"/>
              <a:t>45 Mercy Street</a:t>
            </a:r>
            <a:r>
              <a:rPr lang="en-US" dirty="0"/>
              <a:t>&lt;/li&gt;</a:t>
            </a:r>
            <a:br>
              <a:rPr lang="en-US" dirty="0"/>
            </a:br>
            <a:r>
              <a:rPr lang="en-US" dirty="0"/>
              <a:t>    &lt;li&gt;The Road Back&lt;/li&gt;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89" name="Shape 289"/>
          <p:cNvSpPr/>
          <p:nvPr/>
        </p:nvSpPr>
        <p:spPr>
          <a:xfrm>
            <a:off x="654049" y="371532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90" name="Shape 290"/>
          <p:cNvSpPr/>
          <p:nvPr/>
        </p:nvSpPr>
        <p:spPr>
          <a:xfrm>
            <a:off x="850900" y="4305300"/>
            <a:ext cx="278765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977900" y="46609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1104900" y="50165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634999" y="3949700"/>
            <a:ext cx="70963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673340" y="5372470"/>
            <a:ext cx="872899" cy="2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113272" y="3964249"/>
            <a:ext cx="1055292" cy="1270002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CDEA47-00E4-C745-B4DF-177625B8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39" y="1337583"/>
            <a:ext cx="1828800" cy="165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BE3267-D5E5-2641-97B2-8DD5E22B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4" y="4579619"/>
            <a:ext cx="1487450" cy="1784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FF0A08-0A75-3F46-9F2A-9212F4706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3" y="1043288"/>
            <a:ext cx="1142420" cy="1658567"/>
          </a:xfrm>
          <a:prstGeom prst="rect">
            <a:avLst/>
          </a:prstGeom>
        </p:spPr>
      </p:pic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01" name="Shape 301"/>
          <p:cNvSpPr/>
          <p:nvPr/>
        </p:nvSpPr>
        <p:spPr>
          <a:xfrm>
            <a:off x="2272270" y="974393"/>
            <a:ext cx="6558644" cy="1520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Control.</a:t>
            </a:r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….and watch your teammates’ 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A3E48D-F7DF-8A41-BCA4-ECEADBD5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2815237"/>
            <a:ext cx="1828800" cy="16510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8DD6773-E659-254C-B91F-A24573200ADE}"/>
              </a:ext>
            </a:extLst>
          </p:cNvPr>
          <p:cNvSpPr/>
          <p:nvPr/>
        </p:nvSpPr>
        <p:spPr>
          <a:xfrm>
            <a:off x="3040063" y="3180956"/>
            <a:ext cx="3949430" cy="1634486"/>
          </a:xfrm>
          <a:prstGeom prst="wedgeRoundRectCallout">
            <a:avLst>
              <a:gd name="adj1" fmla="val -89564"/>
              <a:gd name="adj2" fmla="val -14486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dirty="0"/>
              <a:t>Today we fret and pull </a:t>
            </a:r>
            <a:br>
              <a:rPr lang="en-US" dirty="0"/>
            </a:br>
            <a:r>
              <a:rPr lang="en-US" dirty="0"/>
              <a:t>on wheels, ignore our regular loss </a:t>
            </a:r>
            <a:br>
              <a:rPr lang="en-US" dirty="0"/>
            </a:br>
            <a:r>
              <a:rPr lang="en-US" dirty="0"/>
              <a:t>of time…</a:t>
            </a: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…or maybe we should just use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git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Version Control</a:t>
            </a:r>
          </a:p>
        </p:txBody>
      </p:sp>
      <p:sp>
        <p:nvSpPr>
          <p:cNvPr id="312" name="Shape 312"/>
          <p:cNvSpPr/>
          <p:nvPr/>
        </p:nvSpPr>
        <p:spPr>
          <a:xfrm>
            <a:off x="443344" y="914399"/>
            <a:ext cx="8229601" cy="5769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Git Version Control:</a:t>
            </a:r>
            <a:br/>
            <a:r>
              <a:rPr b="0" u="none"/>
              <a:t>Provides a organized system for managing code for when multiple developers work on a project </a:t>
            </a: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at the same time.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The Benefits of Git: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 process for resolving conflicts in code.</a:t>
            </a: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Version History.</a:t>
            </a: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16" name="Shape 316"/>
          <p:cNvSpPr/>
          <p:nvPr/>
        </p:nvSpPr>
        <p:spPr>
          <a:xfrm>
            <a:off x="3550451" y="5778379"/>
            <a:ext cx="156709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branch</a:t>
            </a:r>
            <a:endParaRPr dirty="0"/>
          </a:p>
        </p:txBody>
      </p:sp>
      <p:sp>
        <p:nvSpPr>
          <p:cNvPr id="317" name="Shape 317"/>
          <p:cNvSpPr/>
          <p:nvPr/>
        </p:nvSpPr>
        <p:spPr>
          <a:xfrm>
            <a:off x="582411" y="5784520"/>
            <a:ext cx="1512590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branch</a:t>
            </a:r>
          </a:p>
        </p:txBody>
      </p:sp>
      <p:sp>
        <p:nvSpPr>
          <p:cNvPr id="319" name="Shape 319"/>
          <p:cNvSpPr/>
          <p:nvPr/>
        </p:nvSpPr>
        <p:spPr>
          <a:xfrm>
            <a:off x="4077653" y="1232798"/>
            <a:ext cx="1268095" cy="127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20" name="Shape 320"/>
          <p:cNvSpPr/>
          <p:nvPr/>
        </p:nvSpPr>
        <p:spPr>
          <a:xfrm flipH="1">
            <a:off x="2537403" y="3073867"/>
            <a:ext cx="1670179" cy="95670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570031" y="3062846"/>
            <a:ext cx="2" cy="91922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3873425" y="2621497"/>
            <a:ext cx="173023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Personal branch</a:t>
            </a:r>
          </a:p>
        </p:txBody>
      </p:sp>
      <p:sp>
        <p:nvSpPr>
          <p:cNvPr id="323" name="Shape 323"/>
          <p:cNvSpPr/>
          <p:nvPr/>
        </p:nvSpPr>
        <p:spPr>
          <a:xfrm>
            <a:off x="3935040" y="694554"/>
            <a:ext cx="155331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Master Branch</a:t>
            </a:r>
          </a:p>
        </p:txBody>
      </p:sp>
      <p:sp>
        <p:nvSpPr>
          <p:cNvPr id="325" name="Shape 325"/>
          <p:cNvSpPr/>
          <p:nvPr/>
        </p:nvSpPr>
        <p:spPr>
          <a:xfrm>
            <a:off x="6519515" y="5769131"/>
            <a:ext cx="131061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 branch</a:t>
            </a: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5295898" y="3132376"/>
            <a:ext cx="1212609" cy="60410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6144381" y="1718679"/>
            <a:ext cx="263470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‘Branch’ = personal copy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2D7C16-E57B-6841-B3ED-F66235A8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71" y="4074731"/>
            <a:ext cx="1142420" cy="16585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14265B-28EF-7D41-810C-C6D681F7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556" y="4030473"/>
            <a:ext cx="1828800" cy="165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D42FD3-D2DD-0849-8B4C-21865F698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096" y="3899567"/>
            <a:ext cx="1487450" cy="1784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It’s Okay!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1DFD6A-2330-B14F-BB64-9A2BF51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2" y="789697"/>
            <a:ext cx="8289453" cy="5537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CB105A-FE6B-B040-867C-CA81A2DC07F9}"/>
              </a:ext>
            </a:extLst>
          </p:cNvPr>
          <p:cNvSpPr txBox="1"/>
          <p:nvPr/>
        </p:nvSpPr>
        <p:spPr>
          <a:xfrm>
            <a:off x="7297575" y="6080704"/>
            <a:ext cx="1374500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Flickr: welcometolearn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0D1C409C-03AF-D847-9285-9D37391A2203}"/>
              </a:ext>
            </a:extLst>
          </p:cNvPr>
          <p:cNvSpPr/>
          <p:nvPr/>
        </p:nvSpPr>
        <p:spPr>
          <a:xfrm flipH="1">
            <a:off x="604908" y="1158661"/>
            <a:ext cx="2435155" cy="983867"/>
          </a:xfrm>
          <a:prstGeom prst="cloudCallout">
            <a:avLst>
              <a:gd name="adj1" fmla="val -61179"/>
              <a:gd name="adj2" fmla="val 65466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do I do this again?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team goes to 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E25604-6C6F-A440-98D5-F4EC5958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28662D-6D32-F54B-B4D9-60366A9F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id="{798CDD59-9495-DB40-B98B-60F3F523E95E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id="{80CB26DC-F009-4843-9E57-98F61334E014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</a:t>
            </a:r>
            <a:r>
              <a:rPr dirty="0"/>
              <a:t>pushes first</a:t>
            </a:r>
          </a:p>
        </p:txBody>
      </p:sp>
      <p:sp>
        <p:nvSpPr>
          <p:cNvPr id="337" name="Shape 337"/>
          <p:cNvSpPr/>
          <p:nvPr/>
        </p:nvSpPr>
        <p:spPr>
          <a:xfrm>
            <a:off x="2462633" y="10615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sp>
        <p:nvSpPr>
          <p:cNvPr id="338" name="Shape 338"/>
          <p:cNvSpPr/>
          <p:nvPr/>
        </p:nvSpPr>
        <p:spPr>
          <a:xfrm>
            <a:off x="1934536" y="5820092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 </a:t>
            </a:r>
            <a:r>
              <a:rPr dirty="0"/>
              <a:t>Branch</a:t>
            </a:r>
          </a:p>
        </p:txBody>
      </p:sp>
      <p:pic>
        <p:nvPicPr>
          <p:cNvPr id="339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4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893" y="49312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 rot="16200000">
            <a:off x="1727855" y="3638425"/>
            <a:ext cx="2572938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44C66D-E42C-FC44-8BD6-AFC570D2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7" y="4496171"/>
            <a:ext cx="1281251" cy="1750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Gil’s</a:t>
            </a:r>
            <a:r>
              <a:rPr dirty="0"/>
              <a:t> edits are ready</a:t>
            </a:r>
          </a:p>
        </p:txBody>
      </p:sp>
      <p:sp>
        <p:nvSpPr>
          <p:cNvPr id="346" name="Shape 346"/>
          <p:cNvSpPr/>
          <p:nvPr/>
        </p:nvSpPr>
        <p:spPr>
          <a:xfrm>
            <a:off x="721482" y="1649728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sp>
        <p:nvSpPr>
          <p:cNvPr id="347" name="Shape 347"/>
          <p:cNvSpPr/>
          <p:nvPr/>
        </p:nvSpPr>
        <p:spPr>
          <a:xfrm>
            <a:off x="3058281" y="3839835"/>
            <a:ext cx="642823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rPr dirty="0"/>
              <a:t>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63CE3-6E26-EC43-A74D-BA952B12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38" y="298695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pulls latest changes</a:t>
            </a:r>
          </a:p>
        </p:txBody>
      </p:sp>
      <p:sp>
        <p:nvSpPr>
          <p:cNvPr id="351" name="Shape 351"/>
          <p:cNvSpPr/>
          <p:nvPr/>
        </p:nvSpPr>
        <p:spPr>
          <a:xfrm>
            <a:off x="2945233" y="11631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pic>
        <p:nvPicPr>
          <p:cNvPr id="35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55" name="Shape 355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2861959" y="56530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7951" y="4675270"/>
            <a:ext cx="880836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AD92F-6EE6-4049-A950-048ADCF6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conflicts with master branch</a:t>
            </a:r>
          </a:p>
        </p:txBody>
      </p:sp>
      <p:sp>
        <p:nvSpPr>
          <p:cNvPr id="360" name="Shape 360"/>
          <p:cNvSpPr/>
          <p:nvPr/>
        </p:nvSpPr>
        <p:spPr>
          <a:xfrm>
            <a:off x="2945233" y="11631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pic>
        <p:nvPicPr>
          <p:cNvPr id="36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64" name="Shape 364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549004" y="4236444"/>
            <a:ext cx="458137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66" name="Shape 366"/>
          <p:cNvSpPr/>
          <p:nvPr/>
        </p:nvSpPr>
        <p:spPr>
          <a:xfrm>
            <a:off x="6983662" y="4903193"/>
            <a:ext cx="204132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Git sees a conflict.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DB54E1-C3AC-CB48-B1E6-3EC36D25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2" y="3916959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Gil</a:t>
            </a:r>
            <a:r>
              <a:rPr dirty="0"/>
              <a:t> resolves</a:t>
            </a:r>
          </a:p>
        </p:txBody>
      </p:sp>
      <p:sp>
        <p:nvSpPr>
          <p:cNvPr id="369" name="Shape 369"/>
          <p:cNvSpPr/>
          <p:nvPr/>
        </p:nvSpPr>
        <p:spPr>
          <a:xfrm>
            <a:off x="5378448" y="177618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370" name="Shape 370"/>
          <p:cNvSpPr/>
          <p:nvPr/>
        </p:nvSpPr>
        <p:spPr>
          <a:xfrm>
            <a:off x="428104" y="1925043"/>
            <a:ext cx="4348177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72" name="Shape 372"/>
          <p:cNvSpPr/>
          <p:nvPr/>
        </p:nvSpPr>
        <p:spPr>
          <a:xfrm flipV="1">
            <a:off x="3229583" y="2782111"/>
            <a:ext cx="2383277" cy="194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6075059" y="46497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7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50" y="3671970"/>
            <a:ext cx="880837" cy="880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fixes and pushes</a:t>
            </a:r>
          </a:p>
        </p:txBody>
      </p:sp>
      <p:sp>
        <p:nvSpPr>
          <p:cNvPr id="378" name="Shape 378"/>
          <p:cNvSpPr/>
          <p:nvPr/>
        </p:nvSpPr>
        <p:spPr>
          <a:xfrm>
            <a:off x="2462633" y="10615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79" name="Shape 379"/>
          <p:cNvSpPr/>
          <p:nvPr/>
        </p:nvSpPr>
        <p:spPr>
          <a:xfrm>
            <a:off x="3173149" y="5912327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8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79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383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Gil</a:t>
            </a:r>
            <a:r>
              <a:rPr dirty="0"/>
              <a:t> </a:t>
            </a:r>
            <a:r>
              <a:rPr b="1" dirty="0"/>
              <a:t>pushes (uploads) </a:t>
            </a:r>
            <a:r>
              <a:rPr dirty="0"/>
              <a:t>his revision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38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996" y="14871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hape 387"/>
          <p:cNvSpPr/>
          <p:nvPr/>
        </p:nvSpPr>
        <p:spPr>
          <a:xfrm>
            <a:off x="3810984" y="23846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388" name="Shape 388"/>
          <p:cNvSpPr/>
          <p:nvPr/>
        </p:nvSpPr>
        <p:spPr>
          <a:xfrm>
            <a:off x="5067204" y="4455462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DBC82-1E7B-2E41-9067-7E77BAF3F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8"/>
          <a:stretch/>
        </p:blipFill>
        <p:spPr>
          <a:xfrm>
            <a:off x="535021" y="4111422"/>
            <a:ext cx="2410542" cy="2273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</a:t>
            </a:r>
            <a:r>
              <a:rPr dirty="0"/>
              <a:t>starts </a:t>
            </a:r>
            <a:r>
              <a:rPr lang="en-US" dirty="0"/>
              <a:t>her</a:t>
            </a:r>
            <a:r>
              <a:rPr dirty="0"/>
              <a:t> work</a:t>
            </a:r>
          </a:p>
        </p:txBody>
      </p:sp>
      <p:sp>
        <p:nvSpPr>
          <p:cNvPr id="391" name="Shape 391"/>
          <p:cNvSpPr/>
          <p:nvPr/>
        </p:nvSpPr>
        <p:spPr>
          <a:xfrm>
            <a:off x="721482" y="1649729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30C10-7078-AB43-BBEB-3420A32C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05" y="3446814"/>
            <a:ext cx="1828800" cy="1651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49832F4-124E-A448-AE38-2B848B0DFC21}"/>
              </a:ext>
            </a:extLst>
          </p:cNvPr>
          <p:cNvSpPr/>
          <p:nvPr/>
        </p:nvSpPr>
        <p:spPr>
          <a:xfrm>
            <a:off x="3951386" y="3301839"/>
            <a:ext cx="3949430" cy="1940952"/>
          </a:xfrm>
          <a:prstGeom prst="wedgeRoundRectCallout">
            <a:avLst>
              <a:gd name="adj1" fmla="val -89071"/>
              <a:gd name="adj2" fmla="val -7971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i="1" dirty="0"/>
              <a:t>look into my face</a:t>
            </a:r>
            <a:br>
              <a:rPr lang="en-US" i="1" dirty="0"/>
            </a:br>
            <a:r>
              <a:rPr lang="en-US" i="1" dirty="0"/>
              <a:t>and you will know that crimes dropped upon me</a:t>
            </a:r>
          </a:p>
          <a:p>
            <a:r>
              <a:rPr lang="en-US" i="1" dirty="0"/>
              <a:t>as from a high building…</a:t>
            </a:r>
            <a:br>
              <a:rPr lang="en-US" dirty="0"/>
            </a:br>
            <a:endParaRPr lang="en-US" i="1" dirty="0"/>
          </a:p>
          <a:p>
            <a:r>
              <a:rPr lang="en-US" dirty="0"/>
              <a:t>…by which I mean, I broke the rules.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</a:t>
            </a:r>
            <a:r>
              <a:rPr dirty="0"/>
              <a:t> pushes</a:t>
            </a:r>
          </a:p>
        </p:txBody>
      </p:sp>
      <p:sp>
        <p:nvSpPr>
          <p:cNvPr id="396" name="Shape 396"/>
          <p:cNvSpPr/>
          <p:nvPr/>
        </p:nvSpPr>
        <p:spPr>
          <a:xfrm>
            <a:off x="1141833" y="11123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97" name="Shape 397"/>
          <p:cNvSpPr/>
          <p:nvPr/>
        </p:nvSpPr>
        <p:spPr>
          <a:xfrm>
            <a:off x="3173149" y="5912327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</a:t>
            </a:r>
          </a:p>
        </p:txBody>
      </p:sp>
      <p:pic>
        <p:nvPicPr>
          <p:cNvPr id="398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496" y="15673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1372583" y="2473579"/>
            <a:ext cx="217150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40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81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Anne</a:t>
            </a:r>
            <a:r>
              <a:rPr dirty="0"/>
              <a:t> dude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revision the main branch.  No code conflicts. 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Not what we want.</a:t>
            </a:r>
          </a:p>
        </p:txBody>
      </p:sp>
      <p:pic>
        <p:nvPicPr>
          <p:cNvPr id="40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1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2604484" y="24481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06" name="Shape 406"/>
          <p:cNvSpPr/>
          <p:nvPr/>
        </p:nvSpPr>
        <p:spPr>
          <a:xfrm>
            <a:off x="5236883" y="4262682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40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8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3659263" y="247762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0370AE-54A7-CD4B-95B4-B8017824C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8" y="4611988"/>
            <a:ext cx="1828800" cy="1651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Annehad</a:t>
            </a:r>
            <a:r>
              <a:rPr lang="en-US" dirty="0"/>
              <a:t> made a pull first…</a:t>
            </a:r>
            <a:endParaRPr dirty="0"/>
          </a:p>
        </p:txBody>
      </p:sp>
      <p:sp>
        <p:nvSpPr>
          <p:cNvPr id="411" name="Shape 411"/>
          <p:cNvSpPr/>
          <p:nvPr/>
        </p:nvSpPr>
        <p:spPr>
          <a:xfrm>
            <a:off x="2982515" y="2108008"/>
            <a:ext cx="3655805" cy="37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&lt;li&gt;The Double Image&lt;/li&gt;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&lt;li&gt;Heart’s Needle&lt;/li&gt;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&lt;li&gt;Baby Picture&lt;/li&gt;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&lt;li&gt;Poems&lt;/li&gt;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&lt;li&gt;Albums&lt;/li&gt;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&lt;li&gt;Songs&lt;/li&gt;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12" name="Shape 412"/>
          <p:cNvSpPr/>
          <p:nvPr/>
        </p:nvSpPr>
        <p:spPr>
          <a:xfrm>
            <a:off x="3630755" y="1175254"/>
            <a:ext cx="188248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Conflict!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overwritten work is discovered</a:t>
            </a:r>
          </a:p>
        </p:txBody>
      </p:sp>
      <p:pic>
        <p:nvPicPr>
          <p:cNvPr id="425" name="image8.png" descr="kissCan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947" y="2004818"/>
            <a:ext cx="5470528" cy="3083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2E914-2077-F74D-8868-747CC79D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2" y="3923333"/>
            <a:ext cx="1942174" cy="2330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B2994F-5CCC-0E43-A2BE-1A270CF4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6A95D3-DB54-BD41-924F-C996C921C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14" y="3444669"/>
            <a:ext cx="1479562" cy="13357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04799" y="-2"/>
            <a:ext cx="7046567" cy="653858"/>
          </a:xfrm>
          <a:prstGeom prst="rect">
            <a:avLst/>
          </a:prstGeom>
        </p:spPr>
        <p:txBody>
          <a:bodyPr/>
          <a:lstStyle/>
          <a:p>
            <a:r>
              <a:t>Roll Back</a:t>
            </a:r>
          </a:p>
        </p:txBody>
      </p:sp>
      <p:sp>
        <p:nvSpPr>
          <p:cNvPr id="431" name="Shape 431"/>
          <p:cNvSpPr/>
          <p:nvPr/>
        </p:nvSpPr>
        <p:spPr>
          <a:xfrm>
            <a:off x="2462633" y="1061591"/>
            <a:ext cx="147596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Main Branch</a:t>
            </a:r>
          </a:p>
        </p:txBody>
      </p:sp>
      <p:sp>
        <p:nvSpPr>
          <p:cNvPr id="432" name="Shape 432"/>
          <p:cNvSpPr/>
          <p:nvPr/>
        </p:nvSpPr>
        <p:spPr>
          <a:xfrm>
            <a:off x="5336128" y="5807273"/>
            <a:ext cx="178510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 </a:t>
            </a:r>
          </a:p>
        </p:txBody>
      </p:sp>
      <p:pic>
        <p:nvPicPr>
          <p:cNvPr id="43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3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076" y="1504881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754" y="1502872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38" name="Shape 438"/>
          <p:cNvSpPr/>
          <p:nvPr/>
        </p:nvSpPr>
        <p:spPr>
          <a:xfrm>
            <a:off x="3813159" y="241995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39" name="Shape 439"/>
          <p:cNvSpPr/>
          <p:nvPr/>
        </p:nvSpPr>
        <p:spPr>
          <a:xfrm>
            <a:off x="4893890" y="2426920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40" name="Shape 440"/>
          <p:cNvSpPr/>
          <p:nvPr/>
        </p:nvSpPr>
        <p:spPr>
          <a:xfrm>
            <a:off x="6386960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41" name="Shape 441"/>
          <p:cNvSpPr/>
          <p:nvPr/>
        </p:nvSpPr>
        <p:spPr>
          <a:xfrm flipV="1">
            <a:off x="3356231" y="1948252"/>
            <a:ext cx="254846" cy="171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2" name="Shape 442"/>
          <p:cNvSpPr/>
          <p:nvPr/>
        </p:nvSpPr>
        <p:spPr>
          <a:xfrm flipV="1">
            <a:off x="4491911" y="1945296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3" name="Shape 443"/>
          <p:cNvSpPr/>
          <p:nvPr/>
        </p:nvSpPr>
        <p:spPr>
          <a:xfrm flipV="1">
            <a:off x="5630893" y="1935665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4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623" y="4885578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/>
        </p:nvSpPr>
        <p:spPr>
          <a:xfrm>
            <a:off x="6048780" y="5041853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888105" y="1682234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 rot="16200000">
            <a:off x="4770275" y="1702523"/>
            <a:ext cx="817253" cy="2249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5043130" y="3421307"/>
            <a:ext cx="318128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</a:t>
            </a:r>
            <a:r>
              <a:rPr dirty="0"/>
              <a:t> </a:t>
            </a:r>
            <a:r>
              <a:rPr b="1" u="sng" dirty="0"/>
              <a:t>rolls back</a:t>
            </a:r>
            <a:r>
              <a:rPr dirty="0"/>
              <a:t> the code to an earlier version.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DCB02F4-B628-F74E-8476-161997A3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995D6F-B857-1346-A44B-075E29053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17" y="4471557"/>
            <a:ext cx="1479562" cy="1335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454" name="Shape 454"/>
          <p:cNvSpPr/>
          <p:nvPr/>
        </p:nvSpPr>
        <p:spPr>
          <a:xfrm>
            <a:off x="1357009" y="2757388"/>
            <a:ext cx="6558644" cy="108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Quick Activity!</a:t>
            </a:r>
          </a:p>
        </p:txBody>
      </p:sp>
      <p:sp>
        <p:nvSpPr>
          <p:cNvPr id="469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04800" y="914400"/>
            <a:ext cx="8686800" cy="2127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Turn to your neighbor, and have one of you explain to the other:</a:t>
            </a:r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The concept of version control.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Then the other should explain: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Two of the key advantages to using a version control system. </a:t>
            </a:r>
          </a:p>
        </p:txBody>
      </p:sp>
      <p:sp>
        <p:nvSpPr>
          <p:cNvPr id="471" name="Shape 471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So… What’s this GitHub?</a:t>
            </a:r>
          </a:p>
        </p:txBody>
      </p:sp>
      <p:sp>
        <p:nvSpPr>
          <p:cNvPr id="474" name="Shape 474"/>
          <p:cNvSpPr/>
          <p:nvPr/>
        </p:nvSpPr>
        <p:spPr>
          <a:xfrm>
            <a:off x="-2" y="990600"/>
            <a:ext cx="9149874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04799" y="1219197"/>
            <a:ext cx="8610601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476" name="image4.jpeg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119" b="16088"/>
          <a:stretch>
            <a:fillRect/>
          </a:stretch>
        </p:blipFill>
        <p:spPr>
          <a:xfrm>
            <a:off x="2209800" y="4174175"/>
            <a:ext cx="5301771" cy="213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Get Started with 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Git Demo!</a:t>
            </a:r>
          </a:p>
        </p:txBody>
      </p:sp>
      <p:pic>
        <p:nvPicPr>
          <p:cNvPr id="512" name="image11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2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5" name="Shape 515"/>
          <p:cNvSpPr/>
          <p:nvPr/>
        </p:nvSpPr>
        <p:spPr>
          <a:xfrm>
            <a:off x="443344" y="914399"/>
            <a:ext cx="8229601" cy="6010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8" name="Shape 518"/>
          <p:cNvSpPr/>
          <p:nvPr/>
        </p:nvSpPr>
        <p:spPr>
          <a:xfrm>
            <a:off x="443344" y="914399"/>
            <a:ext cx="8229601" cy="575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 </a:t>
            </a:r>
            <a:r>
              <a:rPr b="0"/>
              <a:t>– copies an entire repo (to begin).</a:t>
            </a:r>
          </a:p>
          <a:p>
            <a:pPr marL="742950" indent="-514350" defTabSz="6858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 </a:t>
            </a:r>
            <a:r>
              <a:rPr b="0"/>
              <a:t>– adds a file for inclusion in Git.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 </a:t>
            </a:r>
            <a:r>
              <a:rPr b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  <a:r>
              <a:rPr b="0"/>
              <a:t>– sends changes to hosting service.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 </a:t>
            </a:r>
            <a:r>
              <a:rPr b="0"/>
              <a:t>– downloads freshest version of repo.</a:t>
            </a:r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7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Where to Get Help</a:t>
            </a:r>
          </a:p>
        </p:txBody>
      </p:sp>
      <p:sp>
        <p:nvSpPr>
          <p:cNvPr id="224" name="Shape 224"/>
          <p:cNvSpPr/>
          <p:nvPr/>
        </p:nvSpPr>
        <p:spPr>
          <a:xfrm>
            <a:off x="196850" y="838199"/>
            <a:ext cx="8947150" cy="4549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Practice, Practice, Practice: </a:t>
            </a:r>
            <a:r>
              <a:rPr b="0" dirty="0"/>
              <a:t>Work Individually or in Groups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 (Exercises and Slides)</a:t>
            </a:r>
            <a:endParaRPr lang="en-US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Re-Watch Class Videos: </a:t>
            </a:r>
            <a:r>
              <a:rPr lang="en-US" dirty="0" err="1"/>
              <a:t>BootcampSpot</a:t>
            </a:r>
            <a:r>
              <a:rPr lang="en-US" dirty="0"/>
              <a:t>/</a:t>
            </a:r>
            <a:r>
              <a:rPr lang="en-US" dirty="0" err="1"/>
              <a:t>Panopto</a:t>
            </a:r>
            <a:r>
              <a:rPr lang="en-US" dirty="0"/>
              <a:t> (show)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 Class Office Hours: </a:t>
            </a:r>
            <a:r>
              <a:rPr b="0" dirty="0"/>
              <a:t>45 minutes before class, 30 minutes after</a:t>
            </a:r>
            <a:endParaRPr sz="2400" dirty="0"/>
          </a:p>
          <a:p>
            <a:pPr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One-on-One Sessions: </a:t>
            </a:r>
            <a:r>
              <a:rPr b="0" dirty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Contact Student Success: </a:t>
            </a:r>
            <a:r>
              <a:rPr b="0" dirty="0"/>
              <a:t>Anytime!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21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304800" y="914400"/>
            <a:ext cx="8686800" cy="5113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a new </a:t>
            </a:r>
            <a:r>
              <a:rPr b="1"/>
              <a:t>public GitHub repository </a:t>
            </a:r>
            <a:r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Next, </a:t>
            </a:r>
            <a:r>
              <a:rPr b="1"/>
              <a:t>clone</a:t>
            </a:r>
            <a:r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Add</a:t>
            </a:r>
            <a:r>
              <a:rPr b="0"/>
              <a:t>, </a:t>
            </a:r>
            <a:r>
              <a:t>Commit</a:t>
            </a:r>
            <a:r>
              <a:rPr b="0"/>
              <a:t>, and </a:t>
            </a:r>
            <a:r>
              <a:t>Push</a:t>
            </a:r>
            <a:r>
              <a:rPr b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  <a:endParaRPr u="sng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Find a partner in class, and </a:t>
            </a:r>
            <a:r>
              <a:rPr b="1" u="sng"/>
              <a:t>fork</a:t>
            </a:r>
            <a:r>
              <a:t> </a:t>
            </a:r>
            <a:r>
              <a:rPr i="1"/>
              <a:t>their </a:t>
            </a:r>
            <a:r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Finally, submit a </a:t>
            </a:r>
            <a:r>
              <a:rPr b="1"/>
              <a:t>pull request</a:t>
            </a:r>
            <a:r>
              <a:t> to send your changes to your partner’s repo.</a:t>
            </a:r>
          </a:p>
        </p:txBody>
      </p:sp>
      <p:sp>
        <p:nvSpPr>
          <p:cNvPr id="523" name="Shape 523"/>
          <p:cNvSpPr/>
          <p:nvPr/>
        </p:nvSpPr>
        <p:spPr>
          <a:xfrm>
            <a:off x="2514600" y="124823"/>
            <a:ext cx="6477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Lost? Never Worry!</a:t>
            </a:r>
          </a:p>
        </p:txBody>
      </p:sp>
      <p:pic>
        <p:nvPicPr>
          <p:cNvPr id="526" name="image12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527" name="Shape 527"/>
          <p:cNvSpPr/>
          <p:nvPr/>
        </p:nvSpPr>
        <p:spPr>
          <a:xfrm>
            <a:off x="5257800" y="2514599"/>
            <a:ext cx="3733800" cy="115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Follow this handy Guide!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Practice a few times on your own before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If You’re Still Lost… Here’s a (Free) Course</a:t>
            </a:r>
          </a:p>
        </p:txBody>
      </p:sp>
      <p:pic>
        <p:nvPicPr>
          <p:cNvPr id="530" name="image13.png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531" name="Shape 531"/>
          <p:cNvSpPr/>
          <p:nvPr/>
        </p:nvSpPr>
        <p:spPr>
          <a:xfrm>
            <a:off x="2261618" y="5882663"/>
            <a:ext cx="4487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https://www.codeschool.com/courses/try-git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HTML Round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(Basic)</a:t>
            </a:r>
          </a:p>
        </p:txBody>
      </p:sp>
      <p:sp>
        <p:nvSpPr>
          <p:cNvPr id="536" name="Shape 536"/>
          <p:cNvSpPr/>
          <p:nvPr/>
        </p:nvSpPr>
        <p:spPr>
          <a:xfrm>
            <a:off x="897616" y="2974636"/>
            <a:ext cx="1371603" cy="646319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&lt;h1&gt;</a:t>
            </a:r>
          </a:p>
        </p:txBody>
      </p:sp>
      <p:sp>
        <p:nvSpPr>
          <p:cNvPr id="537" name="Shape 537"/>
          <p:cNvSpPr/>
          <p:nvPr/>
        </p:nvSpPr>
        <p:spPr>
          <a:xfrm>
            <a:off x="2269217" y="2971799"/>
            <a:ext cx="5372103" cy="707882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   </a:t>
            </a:r>
            <a:r>
              <a:rPr dirty="0"/>
              <a:t>This is </a:t>
            </a:r>
            <a:r>
              <a:rPr lang="en-US" dirty="0"/>
              <a:t>a</a:t>
            </a:r>
            <a:r>
              <a:rPr dirty="0"/>
              <a:t> </a:t>
            </a:r>
            <a:r>
              <a:rPr lang="en-US" dirty="0"/>
              <a:t>header</a:t>
            </a:r>
            <a:endParaRPr dirty="0"/>
          </a:p>
        </p:txBody>
      </p:sp>
      <p:sp>
        <p:nvSpPr>
          <p:cNvPr id="538" name="Shape 538"/>
          <p:cNvSpPr/>
          <p:nvPr/>
        </p:nvSpPr>
        <p:spPr>
          <a:xfrm>
            <a:off x="6993618" y="2971799"/>
            <a:ext cx="1676402" cy="646320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&lt;/h1&gt;</a:t>
            </a:r>
          </a:p>
        </p:txBody>
      </p:sp>
      <p:sp>
        <p:nvSpPr>
          <p:cNvPr id="539" name="Shape 539"/>
          <p:cNvSpPr/>
          <p:nvPr/>
        </p:nvSpPr>
        <p:spPr>
          <a:xfrm>
            <a:off x="716736" y="4497318"/>
            <a:ext cx="163744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Opening Tag</a:t>
            </a:r>
          </a:p>
        </p:txBody>
      </p:sp>
      <p:sp>
        <p:nvSpPr>
          <p:cNvPr id="540" name="Shape 540"/>
          <p:cNvSpPr/>
          <p:nvPr/>
        </p:nvSpPr>
        <p:spPr>
          <a:xfrm>
            <a:off x="7106577" y="4497318"/>
            <a:ext cx="1538718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Closing Tag</a:t>
            </a:r>
          </a:p>
        </p:txBody>
      </p:sp>
      <p:sp>
        <p:nvSpPr>
          <p:cNvPr id="541" name="Shape 541"/>
          <p:cNvSpPr/>
          <p:nvPr/>
        </p:nvSpPr>
        <p:spPr>
          <a:xfrm>
            <a:off x="4148832" y="1420478"/>
            <a:ext cx="1134030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 </a:t>
            </a:r>
          </a:p>
        </p:txBody>
      </p:sp>
      <p:cxnSp>
        <p:nvCxnSpPr>
          <p:cNvPr id="542" name="Connector 542"/>
          <p:cNvCxnSpPr>
            <a:stCxn id="539" idx="0"/>
            <a:endCxn id="536" idx="0"/>
          </p:cNvCxnSpPr>
          <p:nvPr/>
        </p:nvCxnSpPr>
        <p:spPr>
          <a:xfrm flipV="1">
            <a:off x="1535456" y="3297795"/>
            <a:ext cx="47962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543" name="Shape 543"/>
          <p:cNvSpPr/>
          <p:nvPr/>
        </p:nvSpPr>
        <p:spPr>
          <a:xfrm flipV="1">
            <a:off x="7923562" y="3682522"/>
            <a:ext cx="2" cy="814798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4761341" y="1982716"/>
            <a:ext cx="2" cy="98908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(with Attribute)</a:t>
            </a:r>
          </a:p>
        </p:txBody>
      </p:sp>
      <p:pic>
        <p:nvPicPr>
          <p:cNvPr id="547" name="image14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1" y="1325999"/>
            <a:ext cx="9251752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Tricky Tags (Self-Closing)</a:t>
            </a:r>
          </a:p>
        </p:txBody>
      </p:sp>
      <p:pic>
        <p:nvPicPr>
          <p:cNvPr id="550" name="image15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Important Common Tags</a:t>
            </a:r>
          </a:p>
        </p:txBody>
      </p:sp>
      <p:sp>
        <p:nvSpPr>
          <p:cNvPr id="553" name="Shape 553"/>
          <p:cNvSpPr/>
          <p:nvPr/>
        </p:nvSpPr>
        <p:spPr>
          <a:xfrm>
            <a:off x="457199" y="783751"/>
            <a:ext cx="8782009" cy="4652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Less Common Tags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 b="1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2" indent="-254602" defTabSz="678941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endParaRPr sz="2300"/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sp>
        <p:nvSpPr>
          <p:cNvPr id="559" name="Shape 559"/>
          <p:cNvSpPr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Homework #1 - Assignment</a:t>
            </a:r>
          </a:p>
        </p:txBody>
      </p:sp>
      <p:sp>
        <p:nvSpPr>
          <p:cNvPr id="227" name="Shape 227"/>
          <p:cNvSpPr/>
          <p:nvPr/>
        </p:nvSpPr>
        <p:spPr>
          <a:xfrm>
            <a:off x="304799" y="761999"/>
            <a:ext cx="8740776" cy="3480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homework repository in </a:t>
            </a:r>
            <a:r>
              <a:rPr dirty="0" err="1"/>
              <a:t>Git</a:t>
            </a:r>
            <a:r>
              <a:rPr lang="en-US" dirty="0" err="1"/>
              <a:t>La</a:t>
            </a:r>
            <a:r>
              <a:rPr dirty="0" err="1"/>
              <a:t>b</a:t>
            </a:r>
            <a:r>
              <a:rPr dirty="0"/>
              <a:t>.</a:t>
            </a:r>
            <a:br>
              <a:rPr dirty="0"/>
            </a:br>
            <a:br>
              <a:rPr dirty="0"/>
            </a:b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due next week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MW Class: Next Wednesday </a:t>
            </a:r>
            <a:r>
              <a:rPr lang="en-US" dirty="0"/>
              <a:t>(2/21/18</a:t>
            </a:r>
            <a:r>
              <a:rPr dirty="0"/>
              <a:t>)</a:t>
            </a:r>
            <a:endParaRPr sz="2100" dirty="0"/>
          </a:p>
          <a:p>
            <a:pPr lvl="1" indent="342900" defTabSz="685800">
              <a:spcBef>
                <a:spcPts val="500"/>
              </a:spcBef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endParaRPr sz="2100" dirty="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TTH Class: Next Thursday</a:t>
            </a:r>
            <a:r>
              <a:rPr lang="en-US" dirty="0"/>
              <a:t> (2/22/18)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pic>
        <p:nvPicPr>
          <p:cNvPr id="562" name="image16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563" name="image17.png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2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564" name="Shape 564"/>
          <p:cNvSpPr/>
          <p:nvPr/>
        </p:nvSpPr>
        <p:spPr>
          <a:xfrm flipH="1">
            <a:off x="4521425" y="4387220"/>
            <a:ext cx="84453" cy="223374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On Ugly HTML</a:t>
            </a:r>
          </a:p>
        </p:txBody>
      </p:sp>
      <p:pic>
        <p:nvPicPr>
          <p:cNvPr id="567" name="image18.png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7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/>
        </p:nvSpPr>
        <p:spPr>
          <a:xfrm>
            <a:off x="304800" y="4343399"/>
            <a:ext cx="8686800" cy="185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1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573" name="Shape 573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6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77" name="image19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582" name="Shape 582"/>
          <p:cNvSpPr/>
          <p:nvPr/>
        </p:nvSpPr>
        <p:spPr>
          <a:xfrm>
            <a:off x="457200" y="1143000"/>
            <a:ext cx="8153400" cy="2977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583" name="image6.jpe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20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587" name="Shape 587"/>
          <p:cNvSpPr/>
          <p:nvPr/>
        </p:nvSpPr>
        <p:spPr>
          <a:xfrm>
            <a:off x="457199" y="990600"/>
            <a:ext cx="4100947" cy="240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588" name="Shape 588"/>
          <p:cNvSpPr/>
          <p:nvPr/>
        </p:nvSpPr>
        <p:spPr>
          <a:xfrm>
            <a:off x="4743201" y="990600"/>
            <a:ext cx="4100946" cy="314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589" name="image21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22.png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</a:t>
            </a:r>
          </a:p>
        </p:txBody>
      </p:sp>
      <p:pic>
        <p:nvPicPr>
          <p:cNvPr id="593" name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1"/>
            <a:ext cx="9144001" cy="527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6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597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600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601" name="Shape 601"/>
          <p:cNvSpPr/>
          <p:nvPr/>
        </p:nvSpPr>
        <p:spPr>
          <a:xfrm>
            <a:off x="4267200" y="4571999"/>
            <a:ext cx="4609591" cy="830993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Super</a:t>
            </a:r>
            <a:r>
              <a:rPr dirty="0"/>
              <a:t> Boring…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</a:t>
            </a:r>
          </a:p>
        </p:txBody>
      </p:sp>
      <p:pic>
        <p:nvPicPr>
          <p:cNvPr id="604" name="image25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26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608" name="image27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611" name="Shape 611"/>
          <p:cNvSpPr/>
          <p:nvPr/>
        </p:nvSpPr>
        <p:spPr>
          <a:xfrm>
            <a:off x="457200" y="828113"/>
            <a:ext cx="8153400" cy="2432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612" name="image28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6"/>
            <a:ext cx="8409696" cy="2883327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Example</a:t>
            </a:r>
          </a:p>
        </p:txBody>
      </p:sp>
      <p:sp>
        <p:nvSpPr>
          <p:cNvPr id="615" name="Shape 615"/>
          <p:cNvSpPr/>
          <p:nvPr/>
        </p:nvSpPr>
        <p:spPr>
          <a:xfrm>
            <a:off x="457200" y="862014"/>
            <a:ext cx="8153400" cy="4257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marL="479203" lvl="1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2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Key CSS Attributes</a:t>
            </a:r>
          </a:p>
        </p:txBody>
      </p:sp>
      <p:sp>
        <p:nvSpPr>
          <p:cNvPr id="618" name="Shape 618"/>
          <p:cNvSpPr/>
          <p:nvPr/>
        </p:nvSpPr>
        <p:spPr>
          <a:xfrm>
            <a:off x="457200" y="783751"/>
            <a:ext cx="8153400" cy="450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Powerful Duo</a:t>
            </a:r>
          </a:p>
        </p:txBody>
      </p:sp>
      <p:sp>
        <p:nvSpPr>
          <p:cNvPr id="621" name="Shape 621"/>
          <p:cNvSpPr/>
          <p:nvPr/>
        </p:nvSpPr>
        <p:spPr>
          <a:xfrm>
            <a:off x="443344" y="1981200"/>
            <a:ext cx="8229601" cy="968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DEMO</a:t>
            </a:r>
          </a:p>
        </p:txBody>
      </p:sp>
      <p:sp>
        <p:nvSpPr>
          <p:cNvPr id="624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627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629" name="Shape 629"/>
          <p:cNvSpPr/>
          <p:nvPr/>
        </p:nvSpPr>
        <p:spPr>
          <a:xfrm>
            <a:off x="2590800" y="124823"/>
            <a:ext cx="6400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pic>
        <p:nvPicPr>
          <p:cNvPr id="632" name="image29.png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Video Walkthrough!!</a:t>
            </a:r>
          </a:p>
        </p:txBody>
      </p:sp>
      <p:pic>
        <p:nvPicPr>
          <p:cNvPr id="635" name="image30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457200" y="5638799"/>
            <a:ext cx="8229600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r>
              <a:rPr>
                <a:hlinkClick r:id="rId3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Today’s Objectives</a:t>
            </a:r>
          </a:p>
        </p:txBody>
      </p:sp>
      <p:sp>
        <p:nvSpPr>
          <p:cNvPr id="232" name="Shape 232"/>
          <p:cNvSpPr/>
          <p:nvPr/>
        </p:nvSpPr>
        <p:spPr>
          <a:xfrm>
            <a:off x="98425" y="1066800"/>
            <a:ext cx="8947150" cy="329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understand the importance of Git Version Control and of how to use it.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create GitHub Repositories, push code into them, and share with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make more HTML documents.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learn to properly use basic HTML tags.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implement basic CSS styling to HTML documents.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Confused?</a:t>
            </a:r>
          </a:p>
        </p:txBody>
      </p:sp>
      <p:sp>
        <p:nvSpPr>
          <p:cNvPr id="639" name="Shape 639"/>
          <p:cNvSpPr/>
          <p:nvPr/>
        </p:nvSpPr>
        <p:spPr>
          <a:xfrm>
            <a:off x="381000" y="914400"/>
            <a:ext cx="8001000" cy="489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Remember! We’ve got video guides for key activities like that last one.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If you feel like you are EVER falling behind, use those online walkthroughs to help catch back up. They are made to be easy to understand.</a:t>
            </a:r>
          </a:p>
          <a:p>
            <a:endParaRPr/>
          </a:p>
          <a:p>
            <a:r>
              <a:t>Still having trouble? Shoot your instructor or one of your TAs a message!</a:t>
            </a:r>
          </a:p>
          <a:p>
            <a:r>
              <a:t>We are here to help you out in whatever way we can! </a:t>
            </a:r>
          </a:p>
        </p:txBody>
      </p:sp>
      <p:pic>
        <p:nvPicPr>
          <p:cNvPr id="640" name="image31.png" descr="kMBinXTCrX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Know Thyself</a:t>
            </a:r>
          </a:p>
        </p:txBody>
      </p:sp>
      <p:sp>
        <p:nvSpPr>
          <p:cNvPr id="235" name="Shape 235"/>
          <p:cNvSpPr/>
          <p:nvPr/>
        </p:nvSpPr>
        <p:spPr>
          <a:xfrm>
            <a:off x="304799" y="1066799"/>
            <a:ext cx="8740776" cy="3705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What / Why Git?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2219</Words>
  <Application>Microsoft Macintosh PowerPoint</Application>
  <PresentationFormat>On-screen Show (4:3)</PresentationFormat>
  <Paragraphs>450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UCF - Theme</vt:lpstr>
      <vt:lpstr>Git’n Pro with HTML/CSS</vt:lpstr>
      <vt:lpstr>It’s Okay! </vt:lpstr>
      <vt:lpstr>Admin Items</vt:lpstr>
      <vt:lpstr>Where to Get Help</vt:lpstr>
      <vt:lpstr>Homework #1 - Assignment</vt:lpstr>
      <vt:lpstr>Today’s Class!</vt:lpstr>
      <vt:lpstr>Today’s Objectives</vt:lpstr>
      <vt:lpstr>Know Thyself</vt:lpstr>
      <vt:lpstr>What / Why Git?</vt:lpstr>
      <vt:lpstr>Collaborative Coding</vt:lpstr>
      <vt:lpstr>The Team’s Task</vt:lpstr>
      <vt:lpstr>Maya &amp; Gil make their edits</vt:lpstr>
      <vt:lpstr>Different Solutions</vt:lpstr>
      <vt:lpstr>Resolution</vt:lpstr>
      <vt:lpstr>Anne writes her own stuff…</vt:lpstr>
      <vt:lpstr>Anne overwrites work of her teammates…</vt:lpstr>
      <vt:lpstr>The Group Project</vt:lpstr>
      <vt:lpstr>Version Control</vt:lpstr>
      <vt:lpstr>The Group Project</vt:lpstr>
      <vt:lpstr>The team goes to work</vt:lpstr>
      <vt:lpstr>PowerPoint Presentation</vt:lpstr>
      <vt:lpstr>Gil’s edits are ready</vt:lpstr>
      <vt:lpstr>PowerPoint Presentation</vt:lpstr>
      <vt:lpstr>PowerPoint Presentation</vt:lpstr>
      <vt:lpstr>Gil resolves</vt:lpstr>
      <vt:lpstr>PowerPoint Presentation</vt:lpstr>
      <vt:lpstr>Anne starts her work</vt:lpstr>
      <vt:lpstr>PowerPoint Presentation</vt:lpstr>
      <vt:lpstr>If Annehad made a pull first…</vt:lpstr>
      <vt:lpstr>The overwritten work is discovered</vt:lpstr>
      <vt:lpstr>Roll Back</vt:lpstr>
      <vt:lpstr>The Group Project</vt:lpstr>
      <vt:lpstr>Quick Activity!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&gt; YOUR TURN!</vt:lpstr>
      <vt:lpstr>Still a Bit Lost? Never Worry!</vt:lpstr>
      <vt:lpstr>If You’re Still Lost… Here’s a (Free) Course</vt:lpstr>
      <vt:lpstr>HTML Round 2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On Ugly HTML</vt:lpstr>
      <vt:lpstr>&gt; YOUR TURN!</vt:lpstr>
      <vt:lpstr>&gt; YOUR TURN!</vt:lpstr>
      <vt:lpstr>CSS Stylin’</vt:lpstr>
      <vt:lpstr>HTML / CSS Definitions (*yawn* unimportant)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&gt; YOUR TURN!</vt:lpstr>
      <vt:lpstr>&gt; YOUR TURN!</vt:lpstr>
      <vt:lpstr>Video Walkthrough!!</vt:lpstr>
      <vt:lpstr>Still a Bit Confused?</vt:lpstr>
      <vt:lpstr>Recap + Questions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Git’n Pro with HTML/CSS</dc:title>
  <cp:lastModifiedBy>Microsoft Office User</cp:lastModifiedBy>
  <cp:revision>9</cp:revision>
  <dcterms:modified xsi:type="dcterms:W3CDTF">2018-02-14T21:28:30Z</dcterms:modified>
</cp:coreProperties>
</file>